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4"/>
  </p:notesMasterIdLst>
  <p:sldIdLst>
    <p:sldId id="385" r:id="rId2"/>
    <p:sldId id="299" r:id="rId3"/>
    <p:sldId id="391" r:id="rId4"/>
    <p:sldId id="389" r:id="rId5"/>
    <p:sldId id="390" r:id="rId6"/>
    <p:sldId id="392" r:id="rId7"/>
    <p:sldId id="393" r:id="rId8"/>
    <p:sldId id="394" r:id="rId9"/>
    <p:sldId id="396" r:id="rId10"/>
    <p:sldId id="397" r:id="rId11"/>
    <p:sldId id="399" r:id="rId12"/>
    <p:sldId id="400" r:id="rId13"/>
    <p:sldId id="401" r:id="rId14"/>
    <p:sldId id="402" r:id="rId15"/>
    <p:sldId id="403" r:id="rId16"/>
    <p:sldId id="404" r:id="rId17"/>
    <p:sldId id="406" r:id="rId18"/>
    <p:sldId id="405" r:id="rId19"/>
    <p:sldId id="407" r:id="rId20"/>
    <p:sldId id="409" r:id="rId21"/>
    <p:sldId id="408" r:id="rId22"/>
    <p:sldId id="410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815" autoAdjust="0"/>
    <p:restoredTop sz="94624" autoAdjust="0"/>
  </p:normalViewPr>
  <p:slideViewPr>
    <p:cSldViewPr>
      <p:cViewPr varScale="1">
        <p:scale>
          <a:sx n="100" d="100"/>
          <a:sy n="100" d="100"/>
        </p:scale>
        <p:origin x="-20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6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DDCDD-1B47-4E7C-A5EE-E2E7F95CB9A6}" type="datetimeFigureOut">
              <a:rPr lang="ru-RU" smtClean="0"/>
              <a:pPr/>
              <a:t>27.08.2018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222C0A-A66C-4230-82CD-F639202474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27.08.2018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27.08.2018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27.08.2018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27.08.2018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27.08.2018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27.08.2018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27.08.2018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27.08.2018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27.08.2018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27.08.2018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27.08.2018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2D94FD8-3931-4E37-A4D3-6773E929C542}" type="datetimeFigureOut">
              <a:rPr lang="ru-RU" smtClean="0"/>
              <a:pPr/>
              <a:t>27.08.2018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0"/>
            <a:ext cx="8072462" cy="44291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3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Аналитическая деятельность работы ММО</a:t>
            </a:r>
            <a:r>
              <a:rPr lang="ru-RU" sz="31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71802" y="3929066"/>
            <a:ext cx="4596541" cy="776417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2017 -2018 учебный год</a:t>
            </a:r>
            <a:endParaRPr lang="ru-RU" sz="32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Уроки в начальной школе</a:t>
            </a:r>
            <a:endParaRPr lang="ru-RU" sz="40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35608" y="1340768"/>
            <a:ext cx="7384864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Одним из важнейших направлений повышения качества учебно-воспитательного процесса является современный урок. Методистом УО по начальному обучению в течение учебного года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посещено 90 уроков и внеурочных занятий.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итогам посещённых уроков можно сделать следующие выводы: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районе инновационная и экспериментальная деятельность развита на недостаточном уровне. Учителя находятся в постоянном поиске, в развитии, имеют хорошие теоретические знания и практические навыки, но при этом некоторые из них не могут показать и полностью раскрыть их. В ходе посещений уроков учителям даны методические рекомендации по устранению выявленных недочётов, своевременно оказана методическая помощь. 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Сильные стороны: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Посещённые уроки в начальных классах показали хороший профессиональный уровень учителей начальной школы. На оптимальном методическом уровне преподавания проведены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54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урока 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внеурочных занятий, на хорошем –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уроков. Учителя используют в образовательной практике учебно-методические разработки и материалы, ориентированные на стандарты нового поколения, используют современные образовательные технологии, осознают необходимость перехода на развивающие системы обучения. 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Слабые стороны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допустимом уровне проведены –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уроков.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42757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06090"/>
          </a:xfrm>
        </p:spPr>
        <p:txBody>
          <a:bodyPr>
            <a:normAutofit/>
          </a:bodyPr>
          <a:lstStyle/>
          <a:p>
            <a:r>
              <a:rPr lang="ru-RU" sz="40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Тематическое изучение</a:t>
            </a:r>
            <a:endParaRPr lang="ru-RU" sz="40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124744"/>
            <a:ext cx="7498080" cy="5123656"/>
          </a:xfrm>
        </p:spPr>
        <p:txBody>
          <a:bodyPr/>
          <a:lstStyle/>
          <a:p>
            <a:pPr marL="82296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-Тематическое изучение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состояния организации научно - методической работы в рамках реализации ФГОС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НОО</a:t>
            </a:r>
          </a:p>
          <a:p>
            <a:pPr marL="82296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Староиштирякская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ООШ, Ивановская ООШ,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Подлесная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ООШ, СОШ №13,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Нижнечершелинская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ООШ);</a:t>
            </a:r>
          </a:p>
          <a:p>
            <a:pPr marL="82296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-Тематическое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состояния преподавания в начальной школе, русского языка и литературы в основной школе, интеграции учебных предметов с шахматами в 1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классе (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Староиштирякская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ООШ, СОШ №8, СОШ №13, СОШ №10, СОШ №3, гимназия №11, СОШ №6,Зеленорощинская СОШ,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Тимяшевская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СОШ,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Старописьмянская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ООШ)</a:t>
            </a:r>
          </a:p>
          <a:p>
            <a:pPr marL="82296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-Тематическое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состояния использования учителями современных методик, технологий в преподавании учебных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предметов (ООШ №1)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585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06090"/>
          </a:xfrm>
        </p:spPr>
        <p:txBody>
          <a:bodyPr>
            <a:normAutofit/>
          </a:bodyPr>
          <a:lstStyle/>
          <a:p>
            <a:r>
              <a:rPr lang="ru-RU" sz="40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Выводы:</a:t>
            </a:r>
            <a:endParaRPr lang="ru-RU" sz="40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980728"/>
            <a:ext cx="7498080" cy="5267672"/>
          </a:xfrm>
        </p:spPr>
        <p:txBody>
          <a:bodyPr>
            <a:normAutofit fontScale="47500" lnSpcReduction="20000"/>
          </a:bodyPr>
          <a:lstStyle/>
          <a:p>
            <a:pPr marL="82296" indent="0">
              <a:buNone/>
            </a:pPr>
            <a:r>
              <a:rPr lang="ru-RU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Научно-методическая подготовленность администрации и учителей начальных классов школ муниципального района на достаточно хорошем уровне. По итогам тематических изучений указаны положительные стороны и недостатки в работе, составлены справки и приказы по итогам, где даны рекомендации для совершенствования дальнейшей работы в данных направлениях.</a:t>
            </a:r>
          </a:p>
          <a:p>
            <a:pPr marL="82296" indent="0">
              <a:buNone/>
            </a:pPr>
            <a:r>
              <a:rPr lang="ru-RU" sz="42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Сильные стороны: </a:t>
            </a:r>
            <a:r>
              <a:rPr lang="ru-RU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Уроки учителей СОШ №6, </a:t>
            </a:r>
            <a:r>
              <a:rPr lang="ru-RU" sz="4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Тимяшевской</a:t>
            </a:r>
            <a:r>
              <a:rPr lang="ru-RU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СОШ, СОШ №2, СОШ №</a:t>
            </a: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8,СОШ №10,  </a:t>
            </a:r>
            <a:r>
              <a:rPr lang="ru-RU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гимназии №11, лицея №</a:t>
            </a: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12, СОШ №13 </a:t>
            </a:r>
            <a:r>
              <a:rPr lang="ru-RU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полностью соответствуют требованиям ФГОС НОО и заслужили высокой оценки коллег из региона, республики, муниципального района.</a:t>
            </a:r>
          </a:p>
          <a:p>
            <a:pPr marL="82296" indent="0">
              <a:buNone/>
            </a:pPr>
            <a:r>
              <a:rPr lang="ru-RU" sz="42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Слабые стороны:</a:t>
            </a:r>
            <a:endParaRPr lang="ru-RU" sz="4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ru-RU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Уроки некоторых учителей начальных классов </a:t>
            </a:r>
            <a:r>
              <a:rPr lang="ru-RU" sz="4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Старописьмянской</a:t>
            </a:r>
            <a:r>
              <a:rPr lang="ru-RU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ООШ, </a:t>
            </a:r>
            <a:r>
              <a:rPr lang="ru-RU" sz="4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Зеленорощинской</a:t>
            </a:r>
            <a:r>
              <a:rPr lang="ru-RU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СОШ, СОШ №</a:t>
            </a: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3, </a:t>
            </a:r>
            <a:r>
              <a:rPr lang="ru-RU" sz="4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Староиштирякской</a:t>
            </a:r>
            <a:r>
              <a:rPr lang="ru-RU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ООШ не полностью соответствуют требованиям современного урока.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6159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1417638"/>
          </a:xfrm>
        </p:spPr>
        <p:txBody>
          <a:bodyPr>
            <a:normAutofit/>
          </a:bodyPr>
          <a:lstStyle/>
          <a:p>
            <a:r>
              <a:rPr lang="ru-RU" sz="40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Результативность обучения</a:t>
            </a:r>
            <a:br>
              <a:rPr lang="ru-RU" sz="40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377517398"/>
              </p:ext>
            </p:extLst>
          </p:nvPr>
        </p:nvGraphicFramePr>
        <p:xfrm>
          <a:off x="1187624" y="980729"/>
          <a:ext cx="7746064" cy="3225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94499">
                  <a:extLst>
                    <a:ext uri="{9D8B030D-6E8A-4147-A177-3AD203B41FA5}">
                      <a16:colId xmlns:a16="http://schemas.microsoft.com/office/drawing/2014/main" xmlns="" val="470999196"/>
                    </a:ext>
                  </a:extLst>
                </a:gridCol>
                <a:gridCol w="945043">
                  <a:extLst>
                    <a:ext uri="{9D8B030D-6E8A-4147-A177-3AD203B41FA5}">
                      <a16:colId xmlns:a16="http://schemas.microsoft.com/office/drawing/2014/main" xmlns="" val="3221746752"/>
                    </a:ext>
                  </a:extLst>
                </a:gridCol>
                <a:gridCol w="666430">
                  <a:extLst>
                    <a:ext uri="{9D8B030D-6E8A-4147-A177-3AD203B41FA5}">
                      <a16:colId xmlns:a16="http://schemas.microsoft.com/office/drawing/2014/main" xmlns="" val="1253721226"/>
                    </a:ext>
                  </a:extLst>
                </a:gridCol>
                <a:gridCol w="923668">
                  <a:extLst>
                    <a:ext uri="{9D8B030D-6E8A-4147-A177-3AD203B41FA5}">
                      <a16:colId xmlns:a16="http://schemas.microsoft.com/office/drawing/2014/main" xmlns="" val="3806659969"/>
                    </a:ext>
                  </a:extLst>
                </a:gridCol>
                <a:gridCol w="839011">
                  <a:extLst>
                    <a:ext uri="{9D8B030D-6E8A-4147-A177-3AD203B41FA5}">
                      <a16:colId xmlns:a16="http://schemas.microsoft.com/office/drawing/2014/main" xmlns="" val="3303240063"/>
                    </a:ext>
                  </a:extLst>
                </a:gridCol>
                <a:gridCol w="889181">
                  <a:extLst>
                    <a:ext uri="{9D8B030D-6E8A-4147-A177-3AD203B41FA5}">
                      <a16:colId xmlns:a16="http://schemas.microsoft.com/office/drawing/2014/main" xmlns="" val="1312749199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xmlns="" val="248872657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xmlns="" val="4088483371"/>
                    </a:ext>
                  </a:extLst>
                </a:gridCol>
              </a:tblGrid>
              <a:tr h="600482">
                <a:tc gridSpan="4"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2016-2017 учебный год 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825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2017-2018 учебный год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825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97329122"/>
                  </a:ext>
                </a:extLst>
              </a:tr>
              <a:tr h="600482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Качество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825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Успеваемость 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825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Качество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825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Успеваемость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825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1720993"/>
                  </a:ext>
                </a:extLst>
              </a:tr>
              <a:tr h="124730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уд. и </a:t>
                      </a:r>
                      <a:r>
                        <a:rPr lang="ru-RU" sz="1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отл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825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825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на «2»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825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825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уд.  и отл. 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825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825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на «2»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825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825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2666057"/>
                  </a:ext>
                </a:extLst>
              </a:tr>
              <a:tr h="77708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1722 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825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66,4 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825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825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99,4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825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1884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825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68,94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825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825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99,56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825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75452122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187624" y="4437112"/>
            <a:ext cx="774606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целом, качество обучения во 2-4-х классах в 2017-2018 учебном году составляет –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68,94</a:t>
            </a: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%,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это на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2,54% выше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показателей прошлого учебного года. Успеваемость составляет -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99,56%,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что на 0,16% выше прошлогодних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показателей.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1667879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 успеваемости по предметам</a:t>
            </a:r>
            <a:endParaRPr lang="ru-RU" sz="40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112028156"/>
              </p:ext>
            </p:extLst>
          </p:nvPr>
        </p:nvGraphicFramePr>
        <p:xfrm>
          <a:off x="1296216" y="1700808"/>
          <a:ext cx="7776864" cy="3391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55704">
                  <a:extLst>
                    <a:ext uri="{9D8B030D-6E8A-4147-A177-3AD203B41FA5}">
                      <a16:colId xmlns:a16="http://schemas.microsoft.com/office/drawing/2014/main" xmlns="" val="534920038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xmlns="" val="2011130528"/>
                    </a:ext>
                  </a:extLst>
                </a:gridCol>
                <a:gridCol w="2700880">
                  <a:extLst>
                    <a:ext uri="{9D8B030D-6E8A-4147-A177-3AD203B41FA5}">
                      <a16:colId xmlns:a16="http://schemas.microsoft.com/office/drawing/2014/main" xmlns="" val="2795308891"/>
                    </a:ext>
                  </a:extLst>
                </a:gridCol>
              </a:tblGrid>
              <a:tr h="1080120"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2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2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Качество</a:t>
                      </a:r>
                    </a:p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2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знаний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2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Успеваемость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5177413"/>
                  </a:ext>
                </a:extLst>
              </a:tr>
              <a:tr h="209240"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2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Математика 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2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77,3 </a:t>
                      </a: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2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99,6</a:t>
                      </a: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79652956"/>
                  </a:ext>
                </a:extLst>
              </a:tr>
              <a:tr h="209240"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2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Русский язык</a:t>
                      </a:r>
                    </a:p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2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74,4 </a:t>
                      </a: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2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99,6</a:t>
                      </a: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27834814"/>
                  </a:ext>
                </a:extLst>
              </a:tr>
              <a:tr h="402152"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2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Литературное </a:t>
                      </a:r>
                    </a:p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2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чтение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2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91,7 </a:t>
                      </a: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2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99,8</a:t>
                      </a: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374123"/>
                  </a:ext>
                </a:extLst>
              </a:tr>
              <a:tr h="209240"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2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Окружающий </a:t>
                      </a:r>
                    </a:p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2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мир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2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88,7</a:t>
                      </a: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2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99,9</a:t>
                      </a: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207989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571965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Результаты ВПР</a:t>
            </a:r>
            <a:endParaRPr lang="ru-RU" sz="40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944287644"/>
              </p:ext>
            </p:extLst>
          </p:nvPr>
        </p:nvGraphicFramePr>
        <p:xfrm>
          <a:off x="1436143" y="1268760"/>
          <a:ext cx="7456337" cy="36028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38363">
                  <a:extLst>
                    <a:ext uri="{9D8B030D-6E8A-4147-A177-3AD203B41FA5}">
                      <a16:colId xmlns:a16="http://schemas.microsoft.com/office/drawing/2014/main" xmlns="" val="36295766"/>
                    </a:ext>
                  </a:extLst>
                </a:gridCol>
                <a:gridCol w="1661590">
                  <a:extLst>
                    <a:ext uri="{9D8B030D-6E8A-4147-A177-3AD203B41FA5}">
                      <a16:colId xmlns:a16="http://schemas.microsoft.com/office/drawing/2014/main" xmlns="" val="3274138174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xmlns="" val="3487351148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xmlns="" val="4069228644"/>
                    </a:ext>
                  </a:extLst>
                </a:gridCol>
              </a:tblGrid>
              <a:tr h="8707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– 2017 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2017-2018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Динамика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70571752"/>
                  </a:ext>
                </a:extLst>
              </a:tr>
              <a:tr h="7582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Математика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76%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75,3%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-0,7%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7306495"/>
                  </a:ext>
                </a:extLst>
              </a:tr>
              <a:tr h="11031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Русский язык 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75%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73,2%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-1,8%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65409839"/>
                  </a:ext>
                </a:extLst>
              </a:tr>
              <a:tr h="8707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Окружающий мир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78%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80,3%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+2,3%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463126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72001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Предметные олимпиады</a:t>
            </a:r>
            <a:endParaRPr lang="ru-RU" sz="40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>
              <a:buNone/>
            </a:pPr>
            <a:r>
              <a:rPr lang="ru-RU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предметной олимпиады по </a:t>
            </a:r>
            <a:r>
              <a:rPr lang="ru-RU" sz="2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математике учащихся 3 класса:</a:t>
            </a:r>
            <a:endParaRPr lang="ru-RU" sz="2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ru-RU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Победитель</a:t>
            </a:r>
            <a:r>
              <a:rPr lang="ru-RU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класс СОШ №2.</a:t>
            </a:r>
          </a:p>
          <a:p>
            <a:pPr marL="82296" indent="0">
              <a:buNone/>
            </a:pPr>
            <a:r>
              <a:rPr lang="ru-RU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Призеры:</a:t>
            </a:r>
            <a:endParaRPr lang="ru-RU" sz="2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ru-RU" sz="2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ученик3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класса гимназии №11;</a:t>
            </a:r>
          </a:p>
          <a:p>
            <a:pPr marL="82296" indent="0"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класса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Тимяшевской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СОШ;</a:t>
            </a:r>
          </a:p>
          <a:p>
            <a:pPr marL="82296" indent="0"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класса СОШ №6;</a:t>
            </a:r>
          </a:p>
          <a:p>
            <a:pPr marL="82296" indent="0"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класса лицея №12;</a:t>
            </a:r>
          </a:p>
          <a:p>
            <a:pPr marL="82296" indent="0"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класса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Сугушлинской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ООШ.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36847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предметной олимпиады по </a:t>
            </a:r>
            <a:r>
              <a:rPr lang="ru-RU" sz="31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русскому языку </a:t>
            </a:r>
            <a:r>
              <a:rPr lang="ru-RU" sz="31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 3 класса</a:t>
            </a:r>
            <a:r>
              <a:rPr lang="ru-RU" sz="31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>
              <a:buNone/>
            </a:pP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Победитель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класс лицея №12.</a:t>
            </a:r>
          </a:p>
          <a:p>
            <a:pPr marL="82296" indent="0">
              <a:buNone/>
            </a:pP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Призеры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класса лицея №12;</a:t>
            </a:r>
          </a:p>
          <a:p>
            <a:pPr marL="82296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класса гимназии №11;</a:t>
            </a:r>
          </a:p>
          <a:p>
            <a:pPr marL="82296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класса СОШ №7;</a:t>
            </a:r>
          </a:p>
          <a:p>
            <a:pPr marL="82296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класса лицея №12;</a:t>
            </a:r>
          </a:p>
          <a:p>
            <a:pPr marL="82296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класса СОШ №2;</a:t>
            </a:r>
          </a:p>
          <a:p>
            <a:pPr marL="82296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Ново –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Сережкинской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ООШ</a:t>
            </a:r>
          </a:p>
        </p:txBody>
      </p:sp>
    </p:spTree>
    <p:extLst>
      <p:ext uri="{BB962C8B-B14F-4D97-AF65-F5344CB8AC3E}">
        <p14:creationId xmlns:p14="http://schemas.microsoft.com/office/powerpoint/2010/main" xmlns="" val="497185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476672"/>
            <a:ext cx="7498080" cy="1237530"/>
          </a:xfrm>
        </p:spPr>
        <p:txBody>
          <a:bodyPr>
            <a:normAutofit fontScale="90000"/>
          </a:bodyPr>
          <a:lstStyle/>
          <a:p>
            <a:r>
              <a:rPr lang="ru-RU" sz="40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по окружающему миру учащихся 3 класса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988840"/>
            <a:ext cx="7498080" cy="4259560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Победители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СОШ №7;</a:t>
            </a:r>
          </a:p>
          <a:p>
            <a:pPr marL="82296" indent="0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СОШ №7;</a:t>
            </a:r>
          </a:p>
          <a:p>
            <a:pPr marL="82296" indent="0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СОШ №8;</a:t>
            </a:r>
          </a:p>
          <a:p>
            <a:pPr marL="82296" indent="0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Керлигачской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ООШ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82296" indent="0">
              <a:buNone/>
            </a:pP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Призеры:</a:t>
            </a:r>
            <a:endParaRPr lang="ru-RU" sz="2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СОШ №6;</a:t>
            </a:r>
          </a:p>
          <a:p>
            <a:pPr marL="82296" indent="0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СОШ №2;</a:t>
            </a:r>
          </a:p>
          <a:p>
            <a:pPr marL="82296" indent="0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гимназии №11.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88961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олимпиады по математике учащихся 4 класса</a:t>
            </a:r>
            <a:endParaRPr lang="ru-RU" sz="36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628800"/>
            <a:ext cx="7498080" cy="4800600"/>
          </a:xfrm>
        </p:spPr>
        <p:txBody>
          <a:bodyPr>
            <a:normAutofit fontScale="85000" lnSpcReduction="20000"/>
          </a:bodyPr>
          <a:lstStyle/>
          <a:p>
            <a:pPr marL="82296" indent="0">
              <a:buNone/>
            </a:pPr>
            <a:r>
              <a:rPr lang="ru-RU" sz="3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Победитель:</a:t>
            </a:r>
            <a:endParaRPr lang="ru-RU" sz="3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класса СОШ №7;</a:t>
            </a:r>
          </a:p>
          <a:p>
            <a:pPr marL="82296" indent="0">
              <a:buNone/>
            </a:pPr>
            <a:r>
              <a:rPr lang="ru-RU" sz="3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Призеры:</a:t>
            </a:r>
            <a:endParaRPr lang="ru-RU" sz="3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класса гимназии №11;</a:t>
            </a:r>
          </a:p>
          <a:p>
            <a:pPr marL="82296" indent="0">
              <a:buNone/>
            </a:pP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класса лицея №12;</a:t>
            </a:r>
          </a:p>
          <a:p>
            <a:pPr marL="82296" indent="0">
              <a:buNone/>
            </a:pP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класса СОШ №2;</a:t>
            </a:r>
          </a:p>
          <a:p>
            <a:pPr marL="82296" indent="0">
              <a:buNone/>
            </a:pP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класса СОШ №2;</a:t>
            </a:r>
          </a:p>
          <a:p>
            <a:pPr marL="82296" indent="0">
              <a:buNone/>
            </a:pP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класса СОШ №7;</a:t>
            </a:r>
          </a:p>
          <a:p>
            <a:pPr marL="82296" indent="0">
              <a:buNone/>
            </a:pP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класса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Шугуровской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СОШ;</a:t>
            </a:r>
          </a:p>
          <a:p>
            <a:pPr marL="82296" indent="0">
              <a:buNone/>
            </a:pP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класса СОШ №5;</a:t>
            </a:r>
          </a:p>
          <a:p>
            <a:pPr marL="82296" indent="0">
              <a:buNone/>
            </a:pP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класса СОШ №5.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440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endParaRPr lang="ru-RU" sz="36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593351"/>
            <a:ext cx="7883200" cy="494347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b="1" dirty="0"/>
              <a:t> </a:t>
            </a:r>
            <a:r>
              <a:rPr lang="ru-RU" b="1" dirty="0" smtClean="0"/>
              <a:t> 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2017-2018 учебном году в 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tt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tt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общеобразовательных учреждениях обучалось 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3703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младших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школьников:</a:t>
            </a:r>
          </a:p>
          <a:p>
            <a:pPr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-</a:t>
            </a:r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970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 1 классов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- </a:t>
            </a:r>
            <a:r>
              <a:rPr lang="tt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2733</a:t>
            </a:r>
            <a:r>
              <a:rPr lang="tt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 2- 4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классов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олимпиады по русскому языку</a:t>
            </a:r>
            <a:endParaRPr lang="ru-RU" sz="32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>
              <a:buNone/>
            </a:pP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Победитель: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класса лицея №12;</a:t>
            </a:r>
          </a:p>
          <a:p>
            <a:pPr marL="82296" indent="0">
              <a:buNone/>
            </a:pP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Призеры: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Тимяшевской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СОШ;</a:t>
            </a:r>
          </a:p>
          <a:p>
            <a:pPr marL="82296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СОШ №13;</a:t>
            </a:r>
          </a:p>
          <a:p>
            <a:pPr marL="82296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Куакбашской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ООШ;</a:t>
            </a:r>
          </a:p>
          <a:p>
            <a:pPr marL="82296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СОШ №2;</a:t>
            </a:r>
          </a:p>
          <a:p>
            <a:pPr marL="82296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СОШ №7;</a:t>
            </a:r>
          </a:p>
          <a:p>
            <a:pPr marL="82296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СОШ №7.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3553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7746064" cy="1143000"/>
          </a:xfrm>
        </p:spPr>
        <p:txBody>
          <a:bodyPr>
            <a:normAutofit/>
          </a:bodyPr>
          <a:lstStyle/>
          <a:p>
            <a:r>
              <a:rPr lang="ru-RU" sz="32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олимпиады по окружающему миру</a:t>
            </a:r>
            <a:endParaRPr lang="ru-RU" sz="32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>
              <a:buNone/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Победители:</a:t>
            </a:r>
          </a:p>
          <a:p>
            <a:pPr marL="82296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Шугуровской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СОШ;</a:t>
            </a:r>
          </a:p>
          <a:p>
            <a:pPr marL="82296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Урмышлинской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ООШ;</a:t>
            </a:r>
          </a:p>
          <a:p>
            <a:pPr marL="82296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лицея №12;</a:t>
            </a:r>
          </a:p>
          <a:p>
            <a:pPr marL="82296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СОШ №2;</a:t>
            </a:r>
          </a:p>
          <a:p>
            <a:pPr marL="82296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СОШ №5.</a:t>
            </a:r>
          </a:p>
          <a:p>
            <a:pPr marL="82296" indent="0">
              <a:buNone/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Призеры:</a:t>
            </a:r>
          </a:p>
          <a:p>
            <a:pPr marL="82296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лицея №12;</a:t>
            </a:r>
          </a:p>
          <a:p>
            <a:pPr marL="82296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СОШ №5;</a:t>
            </a:r>
          </a:p>
          <a:p>
            <a:pPr marL="82296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Тимяшевской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СОШ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3619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1115616" y="395400"/>
            <a:ext cx="8028384" cy="614014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>
            <a:lvl1pPr indent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06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406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406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406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406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406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406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406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406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492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06900" algn="l"/>
              </a:tabLst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следующем учебном году методическое объединение учителей начальных классов будет вести работу над научно-методической проблемой: 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«Развитие профессиональной компетентности и творческого потенциала педагога в процессе личностно- ориентированного обучения и воспитания младшего школьника в рамках реализации ФГОС».</a:t>
            </a:r>
            <a:endParaRPr lang="ru-RU" altLang="ru-RU" sz="16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492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06900" algn="l"/>
              </a:tabLst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Методическое объединение учителей начальных классов в 2018-2019 учебном году будет работать над следующими задачами:</a:t>
            </a:r>
          </a:p>
          <a:p>
            <a:pPr marL="0" marR="0" lvl="0" indent="4492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06900" algn="l"/>
              </a:tabLst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способствовать обеспечению внедрения современных образовательных технологий как значимого компонента содержания образования;</a:t>
            </a:r>
          </a:p>
          <a:p>
            <a:pPr marL="0" marR="0" lvl="0" indent="4492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06900" algn="l"/>
              </a:tabLst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создать условия для повышения уровня квалификации педагога;</a:t>
            </a:r>
          </a:p>
          <a:p>
            <a:pPr marL="0" marR="0" lvl="0" indent="4492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06900" algn="l"/>
              </a:tabLst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акцентировать внимание на повышении уровня самообразования каждого учителя;</a:t>
            </a:r>
          </a:p>
          <a:p>
            <a:pPr marL="0" marR="0" lvl="0" indent="4492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06900" algn="l"/>
              </a:tabLst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способствовать выявлению, изучению ценного передового педагогического опыта и его распространения;</a:t>
            </a:r>
          </a:p>
          <a:p>
            <a:pPr marL="0" marR="0" lvl="0" indent="4492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06900" algn="l"/>
              </a:tabLst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обеспечить методическое сопровождение функционирующих программ и проектов; </a:t>
            </a:r>
          </a:p>
          <a:p>
            <a:pPr marL="0" marR="0" lvl="0" indent="4492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06900" algn="l"/>
              </a:tabLst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продолжить изучение нормативной базы ФГОС; </a:t>
            </a:r>
          </a:p>
          <a:p>
            <a:pPr marL="171450" marR="0" lvl="0" indent="-1714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4406900" algn="l"/>
              </a:tabLst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совершенствовать систему внеурочной работы через обогащение содержания, форм и методов внеурочной деятельности, </a:t>
            </a:r>
          </a:p>
          <a:p>
            <a:pPr marL="171450" marR="0" lvl="0" indent="-1714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4406900" algn="l"/>
              </a:tabLst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направленных на активизацию жизнедеятельности всех участников образовательного процесса, культурных центров,</a:t>
            </a:r>
          </a:p>
          <a:p>
            <a:pPr marL="171450" marR="0" lvl="0" indent="-1714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4406900" algn="l"/>
              </a:tabLst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организаций дополнительного образования.  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06900" algn="l"/>
              </a:tabLst>
            </a:pPr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06900" algn="l"/>
              </a:tabLst>
            </a:pPr>
            <a:endParaRPr kumimoji="0" lang="ru-RU" alt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06900" algn="l"/>
              </a:tabLst>
            </a:pPr>
            <a:endParaRPr kumimoji="0" lang="ru-RU" alt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06900" algn="l"/>
              </a:tabLst>
            </a:pPr>
            <a:r>
              <a:rPr kumimoji="0" lang="ru-RU" alt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06900" algn="l"/>
              </a:tabLst>
            </a:pPr>
            <a:r>
              <a:rPr kumimoji="0" lang="ru-RU" alt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kumimoji="0" lang="ru-RU" alt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06900" algn="l"/>
              </a:tabLst>
            </a:pPr>
            <a:r>
              <a:rPr kumimoji="0" lang="ru-RU" alt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alt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3175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Методическая тема</a:t>
            </a:r>
            <a:endParaRPr lang="ru-RU" sz="40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Освоение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системно-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деятельностного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подхода к образованию как основной способ совершенствования качества начального общего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88977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Педагогические кадры</a:t>
            </a:r>
            <a:endParaRPr lang="ru-RU" sz="40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82296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начальных классах муниципального района работают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189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учителя:</a:t>
            </a:r>
          </a:p>
          <a:p>
            <a:pPr marL="82296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из них с высшим образованием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164 учителя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 составляет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(86,78%);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- 25 учителей имеют средне - специальное образование, что составляет -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(13,22%);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высшую квалификационную категорию – 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56 учителей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 составляет -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(29,9%);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82296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первую квалификационную категорию –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96 учителей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 составляет -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(51,4%);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82296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имеют квалификационную категорию –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35 учителей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 составляет -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(18,7%).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00554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10886"/>
            <a:ext cx="7498080" cy="1143000"/>
          </a:xfrm>
        </p:spPr>
        <p:txBody>
          <a:bodyPr>
            <a:normAutofit/>
          </a:bodyPr>
          <a:lstStyle/>
          <a:p>
            <a:r>
              <a:rPr lang="ru-RU" sz="40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Задачи ММО</a:t>
            </a:r>
            <a:endParaRPr lang="ru-RU" sz="40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893088"/>
            <a:ext cx="7746064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изучение педагогических потребностей учителей начальных классов с целью повышения профессиональной компетентности;</a:t>
            </a:r>
          </a:p>
          <a:p>
            <a:pPr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обеспечение оптимальных условий для самореализации в практической деятельности, раскрытия творческого потенциала педагогов;</a:t>
            </a:r>
          </a:p>
          <a:p>
            <a:pPr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-оказание методической помощи педагогам в преодолении различных затруднений в конструировании и анализе урока;</a:t>
            </a: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освоение инновационных образовательных технологий и методов педагогической деятельности, способствующих повышению эффективности и качества учебно-воспитательного процесса;</a:t>
            </a: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совершенствование методики преподавания уроков через внедрение в практику новых форм и методов работы на уроках начальных классов;</a:t>
            </a: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трансляция и распространение опыта успешной педагогической деятельности;</a:t>
            </a: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формирование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общеучебных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и исследовательских умений у младших школьников через участие в конференциях, конкурсах, предметных олимпиадах;</a:t>
            </a: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организация работы с одарёнными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детьми.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1069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274638"/>
            <a:ext cx="7714669" cy="447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000"/>
              </a:spcAft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реализовывались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через аналитическую, информационную, организационную и консультационную деятельность, через систему мероприятий различного уровня:</a:t>
            </a:r>
          </a:p>
          <a:p>
            <a:pPr algn="just">
              <a:spcAft>
                <a:spcPts val="1000"/>
              </a:spcAft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обеспечение через систему методических мероприятий роста профессионального мастерства учителей муниципального района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(методические конкурсы, мастер-классы, открытые уроки и внеурочные занятия, семинары, круглые столы, совещания, курсы); </a:t>
            </a:r>
          </a:p>
          <a:p>
            <a:pPr algn="just">
              <a:spcAft>
                <a:spcPts val="1000"/>
              </a:spcAft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интеллектуальных, методических, технологических знаний и умений учителей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(семинары, конференции);</a:t>
            </a:r>
          </a:p>
          <a:p>
            <a:pPr algn="just">
              <a:spcAft>
                <a:spcPts val="1000"/>
              </a:spcAft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 лучшего педагогического опыта, изучение и обобщение его на муниципальном уровне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(конкурс на лучший урок в начальной школе, на лучший интегрированный урок (шахматы в 1 классе), конкурс на лучший мастер- класс).</a:t>
            </a:r>
            <a:endParaRPr lang="ru-RU" sz="20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2278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      </a:t>
            </a:r>
            <a:r>
              <a:rPr lang="ru-RU" sz="44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Семинары</a:t>
            </a: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153536124"/>
              </p:ext>
            </p:extLst>
          </p:nvPr>
        </p:nvGraphicFramePr>
        <p:xfrm>
          <a:off x="1115616" y="908720"/>
          <a:ext cx="7920880" cy="49609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08223">
                  <a:extLst>
                    <a:ext uri="{9D8B030D-6E8A-4147-A177-3AD203B41FA5}">
                      <a16:colId xmlns:a16="http://schemas.microsoft.com/office/drawing/2014/main" xmlns="" val="2453644734"/>
                    </a:ext>
                  </a:extLst>
                </a:gridCol>
                <a:gridCol w="1696233">
                  <a:extLst>
                    <a:ext uri="{9D8B030D-6E8A-4147-A177-3AD203B41FA5}">
                      <a16:colId xmlns:a16="http://schemas.microsoft.com/office/drawing/2014/main" xmlns="" val="835337396"/>
                    </a:ext>
                  </a:extLst>
                </a:gridCol>
                <a:gridCol w="2304256">
                  <a:extLst>
                    <a:ext uri="{9D8B030D-6E8A-4147-A177-3AD203B41FA5}">
                      <a16:colId xmlns:a16="http://schemas.microsoft.com/office/drawing/2014/main" xmlns="" val="751891655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239718548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семинаров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862" marR="42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862" marR="42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контингент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862" marR="42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базе какой школы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862" marR="42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0517686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Обучающий семинар по проведению ВПР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862" marR="42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Республиканский под руководством  ИРО РТ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862" marR="42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Учителя начальных классов 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862" marR="42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СОШ №2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862" marR="42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68128732"/>
                  </a:ext>
                </a:extLst>
              </a:tr>
              <a:tr h="10549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Научно - практическая конференция "Шахматы в школе"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862" marR="42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Международный 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862" marR="42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Заместители начальников управлений РТ, методисты по начальному образованию РТ, учителя начальных классов РТ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862" marR="42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Гимназия №11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862" marR="42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31259809"/>
                  </a:ext>
                </a:extLst>
              </a:tr>
              <a:tr h="10287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Семинар - практикум "Метапредметное содержание начального образования в условиях реализации ФГОС"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862" marR="42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Республиканский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862" marR="42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Методисты по начальному образованию РТ, учителя начальных классов РТ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862" marR="42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Лицей №12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862" marR="42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91954891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Семинар - практикум "Реализация проекта "Шахматы в школе"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862" marR="42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Республиканский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862" marR="42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Учителя начальных классов РТ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862" marR="42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Гимназия №11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862" marR="42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72609736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Семинар - практикум "Преемственность ДОУ и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НОО«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862" marR="42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Муниципальный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862" marR="42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Воспитатели ДОУ, учителя начальных классов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862" marR="42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СОШ №13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862" marR="428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013762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451593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1124744"/>
          </a:xfrm>
        </p:spPr>
        <p:txBody>
          <a:bodyPr>
            <a:normAutofit/>
          </a:bodyPr>
          <a:lstStyle/>
          <a:p>
            <a:r>
              <a:rPr lang="ru-RU" sz="40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Заседания ММО и совещания</a:t>
            </a:r>
            <a:endParaRPr lang="ru-RU" sz="40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728317024"/>
              </p:ext>
            </p:extLst>
          </p:nvPr>
        </p:nvGraphicFramePr>
        <p:xfrm>
          <a:off x="1115617" y="1052737"/>
          <a:ext cx="7848871" cy="49393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184576">
                  <a:extLst>
                    <a:ext uri="{9D8B030D-6E8A-4147-A177-3AD203B41FA5}">
                      <a16:colId xmlns:a16="http://schemas.microsoft.com/office/drawing/2014/main" xmlns="" val="4123016271"/>
                    </a:ext>
                  </a:extLst>
                </a:gridCol>
                <a:gridCol w="2664295">
                  <a:extLst>
                    <a:ext uri="{9D8B030D-6E8A-4147-A177-3AD203B41FA5}">
                      <a16:colId xmlns:a16="http://schemas.microsoft.com/office/drawing/2014/main" xmlns="" val="3317344747"/>
                    </a:ext>
                  </a:extLst>
                </a:gridCol>
              </a:tblGrid>
              <a:tr h="7200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Совещание или заседание  ММО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077" marR="620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контингент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 директора, заместители директоров, учителя)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077" marR="620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19634697"/>
                  </a:ext>
                </a:extLst>
              </a:tr>
              <a:tr h="4966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Заседание ММО учителей начальных классов «Перспективы и проблемы начального образования»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077" marR="620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Учителя 4 классов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077" marR="620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90321365"/>
                  </a:ext>
                </a:extLst>
              </a:tr>
              <a:tr h="6621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Заседание ММО учителей начальных классов «Одаренные и мотивированные дети. Как их не потерять?»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077" marR="620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Руководители ШМО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077" marR="620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50945008"/>
                  </a:ext>
                </a:extLst>
              </a:tr>
              <a:tr h="6621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Заседание ММО учителей начальных классов по теме «Требования к современному уроку»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077" marR="620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Руководители ШМО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077" marR="620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38050522"/>
                  </a:ext>
                </a:extLst>
              </a:tr>
              <a:tr h="9932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Заседание ММО учителей начальных классов по теме «Новые подходы к оцениванию планируемых образовательных результатов в начальной школе в условиях ФГОС»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077" marR="620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Руководители ШМО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077" marR="620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84767189"/>
                  </a:ext>
                </a:extLst>
              </a:tr>
              <a:tr h="4966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Совещание по ВПР «Подготовка к ВПР: дидактические подходы и методические решения»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077" marR="620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Учителя начальных классов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077" marR="620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6630554"/>
                  </a:ext>
                </a:extLst>
              </a:tr>
              <a:tr h="4966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Совещание по ВПР «Процедура организации и проведения ВПР в 4 классах»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077" marR="620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Учителя 4 классов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077" marR="620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57047320"/>
                  </a:ext>
                </a:extLst>
              </a:tr>
              <a:tr h="3310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Обучающие семинары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шахматам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077" marR="620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Учителя 1 классов 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077" marR="620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508849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376861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95736" y="1441444"/>
            <a:ext cx="7498080" cy="4800600"/>
          </a:xfrm>
        </p:spPr>
        <p:txBody>
          <a:bodyPr/>
          <a:lstStyle/>
          <a:p>
            <a:pPr marL="82296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82604" y="404664"/>
            <a:ext cx="795637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Методическим объединением использовались разнообразные формы проведения заседаний, что позволило проводить заседания с большей активностью. Перед каждым заседанием учителям заранее был известен круг обсуждаемых проблем, предлагался список литературы, которую можно использовать в процессе подготовки к заданию, поэтому заседания проходили в форме живого диалога.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Учителя начальных классов в условиях работы по новым образовательным стандартам направляли свои усилия на овладение новыми технологиями, которые стимулируют активность детей, раскрывают их творческий потенциал; на поиски новых форм и методов обучения; новаторских подходов, на демократизацию учебно-воспитательного процесса.</a:t>
            </a:r>
          </a:p>
          <a:p>
            <a:pPr algn="just"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Разработаны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66 конспектов интегрированных уроков для 1 класса (введение шахмат в уроки). Уроки разрабатывали школьные команды учителей начальных классов всех общеобразовательных учреждений муниципального района. 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высоком уровне проведены 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I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Международная конференция по интеграции учебных предметов с шахматами,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Республиканские семинары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практикумы на базе лицея №12, гимназии №11, муниципальный семинар – практикум на базе СОШ №13.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течение года были организованы конкурсы на лучшие мастер – классы, на разработку лучших уроков и учителя имели возможность распространять свой положительный опыт по нововведениям.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7520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lnDef>
      <a:spPr>
        <a:ln w="25400">
          <a:solidFill>
            <a:srgbClr val="0070C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4282</TotalTime>
  <Words>1839</Words>
  <Application>Microsoft Office PowerPoint</Application>
  <PresentationFormat>Экран (4:3)</PresentationFormat>
  <Paragraphs>246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Солнцестояние</vt:lpstr>
      <vt:lpstr>                                     Аналитическая деятельность работы ММО   </vt:lpstr>
      <vt:lpstr>        </vt:lpstr>
      <vt:lpstr>     Методическая тема</vt:lpstr>
      <vt:lpstr>    Педагогические кадры</vt:lpstr>
      <vt:lpstr>              Задачи ММО</vt:lpstr>
      <vt:lpstr>Слайд 6</vt:lpstr>
      <vt:lpstr>                      Семинары </vt:lpstr>
      <vt:lpstr>Заседания ММО и совещания</vt:lpstr>
      <vt:lpstr>Слайд 9</vt:lpstr>
      <vt:lpstr>Уроки в начальной школе</vt:lpstr>
      <vt:lpstr>    Тематическое изучение</vt:lpstr>
      <vt:lpstr>                 Выводы:</vt:lpstr>
      <vt:lpstr>  Результативность обучения </vt:lpstr>
      <vt:lpstr>Показатели успеваемости по предметам</vt:lpstr>
      <vt:lpstr>         Результаты ВПР</vt:lpstr>
      <vt:lpstr>    Предметные олимпиады</vt:lpstr>
      <vt:lpstr>Результаты предметной олимпиады по русскому языку учащихся 3 класса: </vt:lpstr>
      <vt:lpstr>Результаты по окружающему миру учащихся 3 класса </vt:lpstr>
      <vt:lpstr>Результаты олимпиады по математике учащихся 4 класса</vt:lpstr>
      <vt:lpstr>Результаты олимпиады по русскому языку</vt:lpstr>
      <vt:lpstr>Результаты олимпиады по окружающему миру</vt:lpstr>
      <vt:lpstr>Слайд 22</vt:lpstr>
    </vt:vector>
  </TitlesOfParts>
  <Company>ИМЦ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диагностического тестирования по математике  за 1 полугодие  2012-2013 учебного года. </dc:title>
  <dc:creator>РС</dc:creator>
  <cp:lastModifiedBy>Admin</cp:lastModifiedBy>
  <cp:revision>596</cp:revision>
  <dcterms:created xsi:type="dcterms:W3CDTF">2012-12-17T07:09:56Z</dcterms:created>
  <dcterms:modified xsi:type="dcterms:W3CDTF">2018-08-27T04:40:22Z</dcterms:modified>
</cp:coreProperties>
</file>